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orbel" panose="020B0503020204020204" pitchFamily="34" charset="0"/>
      <p:regular r:id="rId15"/>
      <p:bold r:id="rId16"/>
      <p:italic r:id="rId17"/>
      <p:boldItalic r:id="rId18"/>
    </p:embeddedFont>
    <p:embeddedFont>
      <p:font typeface="Crimson Pro" panose="020B0604020202020204" charset="0"/>
      <p:regular r:id="rId19"/>
    </p:embeddedFont>
    <p:embeddedFont>
      <p:font typeface="Gill Sans MT" panose="020B0502020104020203" pitchFamily="34" charset="0"/>
      <p:regular r:id="rId20"/>
      <p:bold r:id="rId21"/>
      <p:italic r:id="rId22"/>
      <p:boldItalic r:id="rId23"/>
    </p:embeddedFont>
    <p:embeddedFont>
      <p:font typeface="Heebo" panose="020B0604020202020204" charset="-79"/>
      <p:regular r:id="rId24"/>
      <p:bold r:id="rId25"/>
    </p:embeddedFont>
    <p:embeddedFont>
      <p:font typeface="Impact" panose="020B0806030902050204" pitchFamily="34" charset="0"/>
      <p:regular r:id="rId26"/>
    </p:embeddedFont>
    <p:embeddedFont>
      <p:font typeface="Nobile" panose="020B0604020202020204" charset="0"/>
      <p:regular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A7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71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8501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4268420" y="757124"/>
            <a:ext cx="6282690" cy="6275070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4227" y="1318065"/>
            <a:ext cx="12382102" cy="5273986"/>
          </a:xfrm>
        </p:spPr>
        <p:txBody>
          <a:bodyPr anchor="ctr">
            <a:noAutofit/>
          </a:bodyPr>
          <a:lstStyle>
            <a:lvl1pPr algn="ctr">
              <a:defRPr sz="12000" spc="96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58054" y="7175036"/>
            <a:ext cx="9654448" cy="890735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 b="1" i="0" cap="all" spc="480" baseline="0">
                <a:solidFill>
                  <a:schemeClr val="tx2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94228" y="7650815"/>
            <a:ext cx="2795666" cy="418154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9/12/2024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16398" y="7650815"/>
            <a:ext cx="4937760" cy="414955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80662" y="7650815"/>
            <a:ext cx="2795668" cy="414955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340157" cy="822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8178476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9/12/2024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60089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079585" y="458863"/>
            <a:ext cx="1790558" cy="672048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08761" y="458863"/>
            <a:ext cx="10071102" cy="6720486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9/12/2024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26063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52502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60665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70907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62332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55631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87264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82900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5171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9/12/2024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80162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1516" y="1288666"/>
            <a:ext cx="9824485" cy="4877552"/>
          </a:xfrm>
        </p:spPr>
        <p:txBody>
          <a:bodyPr anchor="b">
            <a:normAutofit/>
          </a:bodyPr>
          <a:lstStyle>
            <a:lvl1pPr>
              <a:defRPr sz="10080" spc="96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1516" y="6191738"/>
            <a:ext cx="8420986" cy="114136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 cap="all" spc="480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83856" y="7650815"/>
            <a:ext cx="1792736" cy="41815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9/12/2024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34877" y="7650815"/>
            <a:ext cx="4937760" cy="41495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930921" y="7650815"/>
            <a:ext cx="1785079" cy="41495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3377566" cy="82296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401392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8760" y="2743200"/>
            <a:ext cx="5760720" cy="43434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77355" y="2743200"/>
            <a:ext cx="5760720" cy="43434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9/12/2024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95244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274" y="457201"/>
            <a:ext cx="12207240" cy="179222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2014" y="2639560"/>
            <a:ext cx="5760720" cy="75903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2280" b="1" cap="all" spc="240" baseline="0">
                <a:solidFill>
                  <a:schemeClr val="tx2"/>
                </a:solidFill>
              </a:defRPr>
            </a:lvl1pPr>
            <a:lvl2pPr marL="548640" indent="0">
              <a:buNone/>
              <a:defRPr sz="228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08760" y="3490922"/>
            <a:ext cx="5760720" cy="359567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60637" y="2639560"/>
            <a:ext cx="5760720" cy="75903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2280" b="1" cap="all" spc="240" baseline="0">
                <a:solidFill>
                  <a:schemeClr val="tx2"/>
                </a:solidFill>
              </a:defRPr>
            </a:lvl1pPr>
            <a:lvl2pPr marL="548640" indent="0">
              <a:buNone/>
              <a:defRPr sz="228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60637" y="3490922"/>
            <a:ext cx="5760720" cy="359567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9/12/2024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3244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9/12/2024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46836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9/12/2024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23570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8867774" y="0"/>
            <a:ext cx="5762626" cy="82296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5461" y="548640"/>
            <a:ext cx="3710538" cy="1436005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2280" b="1" i="0" cap="all" spc="36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061" y="1104452"/>
            <a:ext cx="7390102" cy="5982149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05463" y="2089603"/>
            <a:ext cx="3710538" cy="4996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440"/>
              </a:spcBef>
              <a:buNone/>
              <a:defRPr sz="1920" baseline="0">
                <a:solidFill>
                  <a:schemeClr val="bg2"/>
                </a:solidFill>
              </a:defRPr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8062" y="7650815"/>
            <a:ext cx="1480026" cy="418154"/>
          </a:xfrm>
        </p:spPr>
        <p:txBody>
          <a:bodyPr/>
          <a:lstStyle/>
          <a:p>
            <a:fld id="{8664C608-40B1-4030-A28D-5B74BC98ADCE}" type="datetimeFigureOut">
              <a:rPr lang="en-US" smtClean="0"/>
              <a:t>9/12/2024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24345" y="7650815"/>
            <a:ext cx="4178615" cy="41495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29217" y="7650815"/>
            <a:ext cx="1478947" cy="41495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340157" cy="822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4542398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0157" y="1"/>
            <a:ext cx="8826702" cy="8229599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8867774" y="0"/>
            <a:ext cx="5762626" cy="82296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340157" cy="822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5460" y="548640"/>
            <a:ext cx="3710540" cy="143600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2280" b="1" i="0" spc="36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05460" y="2089603"/>
            <a:ext cx="3710540" cy="4996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440"/>
              </a:spcBef>
              <a:buNone/>
              <a:defRPr sz="1920" baseline="0">
                <a:solidFill>
                  <a:schemeClr val="bg2"/>
                </a:solidFill>
              </a:defRPr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9140" y="7650815"/>
            <a:ext cx="1478947" cy="418154"/>
          </a:xfrm>
        </p:spPr>
        <p:txBody>
          <a:bodyPr/>
          <a:lstStyle/>
          <a:p>
            <a:fld id="{8664C608-40B1-4030-A28D-5B74BC98ADCE}" type="datetimeFigureOut">
              <a:rPr lang="en-US" smtClean="0"/>
              <a:t>9/12/2024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24345" y="7650815"/>
            <a:ext cx="4178614" cy="41495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25082" y="7650815"/>
            <a:ext cx="1481328" cy="41495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8176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2014" y="458862"/>
            <a:ext cx="12213986" cy="1790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2014" y="2743202"/>
            <a:ext cx="12213986" cy="4312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2014" y="7650815"/>
            <a:ext cx="2795666" cy="4181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9/12/2024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50815"/>
            <a:ext cx="4937760" cy="414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2" y="7650815"/>
            <a:ext cx="3383279" cy="414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1" y="0"/>
            <a:ext cx="1062990" cy="82296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4290243" y="0"/>
            <a:ext cx="340157" cy="822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05324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6120" kern="1200" cap="all" spc="24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10000"/>
        </a:lnSpc>
        <a:spcBef>
          <a:spcPts val="840"/>
        </a:spcBef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10000"/>
        </a:lnSpc>
        <a:spcBef>
          <a:spcPts val="840"/>
        </a:spcBef>
        <a:buClr>
          <a:schemeClr val="tx2"/>
        </a:buClr>
        <a:buFont typeface="Gill Sans MT" panose="020B0502020104020203" pitchFamily="34" charset="0"/>
        <a:buChar char="–"/>
        <a:defRPr sz="216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10000"/>
        </a:lnSpc>
        <a:spcBef>
          <a:spcPts val="840"/>
        </a:spcBef>
        <a:buClr>
          <a:schemeClr val="tx2"/>
        </a:buClr>
        <a:buFont typeface="Arial" panose="020B0604020202020204" pitchFamily="34" charset="0"/>
        <a:buChar char="•"/>
        <a:defRPr sz="192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10000"/>
        </a:lnSpc>
        <a:spcBef>
          <a:spcPts val="840"/>
        </a:spcBef>
        <a:buClr>
          <a:schemeClr val="tx2"/>
        </a:buClr>
        <a:buFont typeface="Gill Sans MT" panose="020B0502020104020203" pitchFamily="34" charset="0"/>
        <a:buChar char="–"/>
        <a:defRPr sz="168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10000"/>
        </a:lnSpc>
        <a:spcBef>
          <a:spcPts val="840"/>
        </a:spcBef>
        <a:buClr>
          <a:schemeClr val="tx2"/>
        </a:buClr>
        <a:buFont typeface="Arial" panose="020B0604020202020204" pitchFamily="34" charset="0"/>
        <a:buChar char="•"/>
        <a:defRPr sz="168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10000"/>
        </a:lnSpc>
        <a:spcBef>
          <a:spcPts val="840"/>
        </a:spcBef>
        <a:buClr>
          <a:schemeClr val="tx2"/>
        </a:buClr>
        <a:buFont typeface="Gill Sans MT" panose="020B0502020104020203" pitchFamily="34" charset="0"/>
        <a:buChar char="–"/>
        <a:defRPr sz="168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10000"/>
        </a:lnSpc>
        <a:spcBef>
          <a:spcPts val="840"/>
        </a:spcBef>
        <a:buClr>
          <a:schemeClr val="tx2"/>
        </a:buClr>
        <a:buFont typeface="Arial" panose="020B0604020202020204" pitchFamily="34" charset="0"/>
        <a:buChar char="•"/>
        <a:defRPr sz="168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10000"/>
        </a:lnSpc>
        <a:spcBef>
          <a:spcPts val="840"/>
        </a:spcBef>
        <a:buClr>
          <a:schemeClr val="tx2"/>
        </a:buClr>
        <a:buFont typeface="Gill Sans MT" panose="020B0502020104020203" pitchFamily="34" charset="0"/>
        <a:buChar char="–"/>
        <a:defRPr sz="168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10000"/>
        </a:lnSpc>
        <a:spcBef>
          <a:spcPts val="840"/>
        </a:spcBef>
        <a:buClr>
          <a:schemeClr val="tx2"/>
        </a:buClr>
        <a:buFont typeface="Arial" panose="020B0604020202020204" pitchFamily="34" charset="0"/>
        <a:buChar char="•"/>
        <a:defRPr sz="168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1858" y="1707743"/>
            <a:ext cx="7553087" cy="3920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Рекомендации по участию Google в выставке MWC 2018</a:t>
            </a:r>
            <a:endParaRPr lang="en-US" sz="61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CD9D242F-52B9-4F60-9B1C-6AD665203C0C}"/>
              </a:ext>
            </a:extLst>
          </p:cNvPr>
          <p:cNvSpPr/>
          <p:nvPr/>
        </p:nvSpPr>
        <p:spPr>
          <a:xfrm>
            <a:off x="6281857" y="6199087"/>
            <a:ext cx="56948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Каплич В.А., Бекетова М.А., Шершнева Е.С.</a:t>
            </a:r>
            <a:endParaRPr lang="en-US" sz="19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D0771ADF-B504-47BC-8E62-C1F9A74FA90C}"/>
              </a:ext>
            </a:extLst>
          </p:cNvPr>
          <p:cNvSpPr/>
          <p:nvPr/>
        </p:nvSpPr>
        <p:spPr>
          <a:xfrm>
            <a:off x="6281858" y="6843847"/>
            <a:ext cx="57851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Гр.250502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38170" y="72817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Выбор выставки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1338170" y="2147641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549625" y="2240153"/>
            <a:ext cx="13239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2140413" y="2147641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Ключевой форум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2140413" y="2681517"/>
            <a:ext cx="661368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MWC - это ключевой форум для презентации инновационных технологий в области мобильной связи и интернета вещей.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1338170" y="4391136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1524026" y="4483647"/>
            <a:ext cx="183713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2140413" y="4391136"/>
            <a:ext cx="371272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Постоянная аудитория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2140413" y="4925012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Выставка проводится ежегодно в Барселоне, что обеспечивает постоянную аудиторию и репутацию.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1338170" y="6239581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1526646" y="6332093"/>
            <a:ext cx="178356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2140413" y="6239581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Опыт участия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2140413" y="6773457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Google уже имеет опыт участия в MWC и часто демонстрирует свои инновационные продукты здесь.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20403" y="1019572"/>
            <a:ext cx="6938010" cy="667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Информация о выставке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1320403" y="2007791"/>
            <a:ext cx="7648337" cy="5405438"/>
          </a:xfrm>
          <a:prstGeom prst="roundRect">
            <a:avLst>
              <a:gd name="adj" fmla="val 59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1328023" y="2015411"/>
            <a:ext cx="7633097" cy="61341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541621" y="2151142"/>
            <a:ext cx="3385542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Название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5361979" y="2151142"/>
            <a:ext cx="3385542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Mobile World Congress Barcelona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1328023" y="2628821"/>
            <a:ext cx="7633097" cy="9553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541621" y="2764552"/>
            <a:ext cx="3385542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Место проведения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5361979" y="2764552"/>
            <a:ext cx="3385542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Fira Gran Via, Барселона, Испания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1328023" y="3584178"/>
            <a:ext cx="7633097" cy="9553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541621" y="3719909"/>
            <a:ext cx="3385542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Организатор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5361979" y="3719909"/>
            <a:ext cx="3385542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GSMA (Groupe Speciale Mobile Association)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1328023" y="4539536"/>
            <a:ext cx="7633097" cy="9553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541621" y="4675267"/>
            <a:ext cx="3385542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Участники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5361979" y="4675267"/>
            <a:ext cx="3385542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более 100 тыс. посетителей из 200 стран мира</a:t>
            </a:r>
            <a:endParaRPr lang="en-US" sz="1650" dirty="0"/>
          </a:p>
        </p:txBody>
      </p:sp>
      <p:sp>
        <p:nvSpPr>
          <p:cNvPr id="17" name="Shape 14"/>
          <p:cNvSpPr/>
          <p:nvPr/>
        </p:nvSpPr>
        <p:spPr>
          <a:xfrm>
            <a:off x="1328023" y="5494893"/>
            <a:ext cx="7633097" cy="9553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541621" y="5630624"/>
            <a:ext cx="3385542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Количество экспонатов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5361979" y="5630624"/>
            <a:ext cx="3385542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около 2,400 компаний и организаций</a:t>
            </a:r>
            <a:endParaRPr lang="en-US" sz="1650" dirty="0"/>
          </a:p>
        </p:txBody>
      </p:sp>
      <p:sp>
        <p:nvSpPr>
          <p:cNvPr id="20" name="Shape 17"/>
          <p:cNvSpPr/>
          <p:nvPr/>
        </p:nvSpPr>
        <p:spPr>
          <a:xfrm>
            <a:off x="1328023" y="6450251"/>
            <a:ext cx="7633097" cy="9553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1541621" y="6585982"/>
            <a:ext cx="3385542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Годовой рост аудитории</a:t>
            </a:r>
            <a:endParaRPr lang="en-US" sz="1650" dirty="0"/>
          </a:p>
        </p:txBody>
      </p:sp>
      <p:sp>
        <p:nvSpPr>
          <p:cNvPr id="22" name="Text 19"/>
          <p:cNvSpPr/>
          <p:nvPr/>
        </p:nvSpPr>
        <p:spPr>
          <a:xfrm>
            <a:off x="5361979" y="6585982"/>
            <a:ext cx="3385542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средний показатель составляет 15%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38436" y="638889"/>
            <a:ext cx="7883128" cy="11258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Необходимые экспонаты для стенда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1138436" y="2034897"/>
            <a:ext cx="7883128" cy="1325880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318577" y="2215039"/>
            <a:ext cx="2762369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Рекламные материалы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318577" y="2604373"/>
            <a:ext cx="7522845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Баннеры с логотипом Google и названием новой технологии, плакаты с ключевыми функциями и преимуществами продукта.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1138436" y="3540919"/>
            <a:ext cx="7883128" cy="1325880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1318577" y="3721060"/>
            <a:ext cx="2436733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Образцы продукции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318577" y="4110395"/>
            <a:ext cx="7522845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Прототипы новых устройств или компонентов, модели пользовательского интерфейса на больших экранах.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1138436" y="5046940"/>
            <a:ext cx="7883128" cy="1325880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1318577" y="5227082"/>
            <a:ext cx="2251710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Каталоги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318577" y="5616416"/>
            <a:ext cx="7522845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Информационные брошюры о продукте и технологии, детальные технические спецификации.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1138436" y="6552962"/>
            <a:ext cx="7883128" cy="1037749"/>
          </a:xfrm>
          <a:prstGeom prst="roundRect">
            <a:avLst>
              <a:gd name="adj" fmla="val 2604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1318577" y="6733103"/>
            <a:ext cx="2251710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Сувениры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318577" y="7122438"/>
            <a:ext cx="7522845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3D-стикеры на чехол смартфона, книжки по истории и технологиям компании.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57548" y="1412915"/>
            <a:ext cx="11037332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Планировка выставочного стенда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1157548" y="2801541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Площадь стенда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1157548" y="3434120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Около 500 квадратных метров.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666206" y="2801541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Расположение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666206" y="3434120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В центре главного павильона, рядом с другими ключевыми экспонентами.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0174865" y="2801541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Схема планировки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10174865" y="3434120"/>
            <a:ext cx="3898821" cy="3160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Входная зона с информацией о компании и новом продукте, зона демонстраций с интерактивными экранами, зона презентаций и семинаров, зона для проведения переговоров с потенциальными партнерами.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236003" y="469940"/>
            <a:ext cx="6094214" cy="533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Форма оформления стенда</a:t>
            </a:r>
            <a:endParaRPr lang="en-US" sz="3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003" y="1260277"/>
            <a:ext cx="427196" cy="42719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36003" y="1858328"/>
            <a:ext cx="2136100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Цветовое решение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1236003" y="2227778"/>
            <a:ext cx="794789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Основной цвет - синий (цвет Google), акцентные цвета - белый и желтый.</a:t>
            </a:r>
            <a:endParaRPr lang="en-US" sz="1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003" y="3013829"/>
            <a:ext cx="427196" cy="42719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236003" y="3611880"/>
            <a:ext cx="2136100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Материалы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1236003" y="3981331"/>
            <a:ext cx="794789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Современные материалы с глянцевой поверхностью для лучшего освещения.</a:t>
            </a:r>
            <a:endParaRPr lang="en-US" sz="13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003" y="4767382"/>
            <a:ext cx="427196" cy="42719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236003" y="5365432"/>
            <a:ext cx="2387679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Одежда сотрудников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1236003" y="5734883"/>
            <a:ext cx="794789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Форменная одежда Google с </a:t>
            </a:r>
            <a:r>
              <a:rPr lang="en-US" sz="1300" dirty="0" err="1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логотипом</a:t>
            </a: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.</a:t>
            </a:r>
            <a:endParaRPr lang="en-US" sz="13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6003" y="6520934"/>
            <a:ext cx="427196" cy="42719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236003" y="7118985"/>
            <a:ext cx="3561636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Видео- и аудио-сопровождение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1236003" y="7488436"/>
            <a:ext cx="794789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Интерактивные экраны и звуковые эффекты для создания атмосферы инновации.</a:t>
            </a:r>
            <a:endParaRPr lang="en-US" sz="13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2013F2A-475B-4C71-AA24-6933C80CD1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3901" y="3212273"/>
            <a:ext cx="7535327" cy="55919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2309DE5-3EBD-4964-BD9A-30BCE702959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0299"/>
          <a:stretch/>
        </p:blipFill>
        <p:spPr>
          <a:xfrm>
            <a:off x="9183901" y="-1107922"/>
            <a:ext cx="5611008" cy="43353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19332" y="997387"/>
            <a:ext cx="5736550" cy="716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50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Digital-</a:t>
            </a:r>
            <a:r>
              <a:rPr lang="ru-RU" sz="450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«</a:t>
            </a:r>
            <a:r>
              <a:rPr lang="en-US" sz="4500" dirty="0" err="1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фишки</a:t>
            </a:r>
            <a:r>
              <a:rPr lang="ru-RU" sz="450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»</a:t>
            </a: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>
            <a:off x="1319332" y="2316599"/>
            <a:ext cx="516255" cy="516255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515904" y="2402562"/>
            <a:ext cx="122992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700" dirty="0"/>
          </a:p>
        </p:txBody>
      </p:sp>
      <p:sp>
        <p:nvSpPr>
          <p:cNvPr id="6" name="Text 3"/>
          <p:cNvSpPr/>
          <p:nvPr/>
        </p:nvSpPr>
        <p:spPr>
          <a:xfrm>
            <a:off x="2065020" y="2316599"/>
            <a:ext cx="2868216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QR-коды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2065020" y="2812733"/>
            <a:ext cx="6792158" cy="367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Для быстрого доступа к информации о продукте.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1319332" y="3667363"/>
            <a:ext cx="516255" cy="516255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1492091" y="3753326"/>
            <a:ext cx="170736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700" dirty="0"/>
          </a:p>
        </p:txBody>
      </p:sp>
      <p:sp>
        <p:nvSpPr>
          <p:cNvPr id="10" name="Text 7"/>
          <p:cNvSpPr/>
          <p:nvPr/>
        </p:nvSpPr>
        <p:spPr>
          <a:xfrm>
            <a:off x="2065020" y="3667363"/>
            <a:ext cx="2868216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RFID-браслеты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2065020" y="4163497"/>
            <a:ext cx="6792158" cy="367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Для отслеживания посещений и интереса к продуктам.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1319332" y="5018127"/>
            <a:ext cx="516255" cy="516255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1494592" y="5104090"/>
            <a:ext cx="165735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700" dirty="0"/>
          </a:p>
        </p:txBody>
      </p:sp>
      <p:sp>
        <p:nvSpPr>
          <p:cNvPr id="14" name="Text 11"/>
          <p:cNvSpPr/>
          <p:nvPr/>
        </p:nvSpPr>
        <p:spPr>
          <a:xfrm>
            <a:off x="2065020" y="5018127"/>
            <a:ext cx="2868216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WiFi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2065020" y="5514261"/>
            <a:ext cx="6792158" cy="367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Бесплатный WiFi для всех посетителей.</a:t>
            </a:r>
            <a:endParaRPr lang="en-US" sz="1800" dirty="0"/>
          </a:p>
        </p:txBody>
      </p:sp>
      <p:sp>
        <p:nvSpPr>
          <p:cNvPr id="16" name="Shape 13"/>
          <p:cNvSpPr/>
          <p:nvPr/>
        </p:nvSpPr>
        <p:spPr>
          <a:xfrm>
            <a:off x="1319332" y="6368891"/>
            <a:ext cx="516255" cy="516255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1486614" y="6454854"/>
            <a:ext cx="181570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4</a:t>
            </a:r>
            <a:endParaRPr lang="en-US" sz="2700" dirty="0"/>
          </a:p>
        </p:txBody>
      </p:sp>
      <p:sp>
        <p:nvSpPr>
          <p:cNvPr id="18" name="Text 15"/>
          <p:cNvSpPr/>
          <p:nvPr/>
        </p:nvSpPr>
        <p:spPr>
          <a:xfrm>
            <a:off x="2065020" y="6368891"/>
            <a:ext cx="2868216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Bluetooth</a:t>
            </a:r>
            <a:endParaRPr lang="en-US" sz="2250" dirty="0"/>
          </a:p>
        </p:txBody>
      </p:sp>
      <p:sp>
        <p:nvSpPr>
          <p:cNvPr id="19" name="Text 16"/>
          <p:cNvSpPr/>
          <p:nvPr/>
        </p:nvSpPr>
        <p:spPr>
          <a:xfrm>
            <a:off x="2065020" y="6865025"/>
            <a:ext cx="6792158" cy="367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Для передачи специальных материалов или приложений.</a:t>
            </a:r>
            <a:endParaRPr lang="en-US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93014" y="1055013"/>
            <a:ext cx="6511052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Состав сотрудников</a:t>
            </a:r>
            <a:endParaRPr lang="en-US" sz="4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014" y="2196822"/>
            <a:ext cx="1234440" cy="1975009"/>
          </a:xfrm>
          <a:prstGeom prst="rect">
            <a:avLst/>
          </a:prstGeom>
          <a:solidFill>
            <a:schemeClr val="bg2"/>
          </a:solidFill>
          <a:ln>
            <a:noFill/>
          </a:ln>
        </p:spPr>
      </p:pic>
      <p:sp>
        <p:nvSpPr>
          <p:cNvPr id="5" name="Text 1"/>
          <p:cNvSpPr/>
          <p:nvPr/>
        </p:nvSpPr>
        <p:spPr>
          <a:xfrm>
            <a:off x="2897738" y="244363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Количество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2897738" y="2977515"/>
            <a:ext cx="581120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Около 100 человек.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3014" y="4171831"/>
            <a:ext cx="1234440" cy="30027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897738" y="441864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Состав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2897738" y="4952524"/>
            <a:ext cx="5811203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Директор Google по мобильным технологиям, менеджеры по продажам и маркетингу, специалисты по поддержке клиентов, представители различных продуктов Google (Android, Chrome OS, Google Maps).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Эмблема">
  <a:themeElements>
    <a:clrScheme name="Эмблема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Эмблема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Эмблем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Эмблема</Template>
  <TotalTime>30</TotalTime>
  <Words>386</Words>
  <Application>Microsoft Office PowerPoint</Application>
  <PresentationFormat>Произвольный</PresentationFormat>
  <Paragraphs>77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7" baseType="lpstr">
      <vt:lpstr>Impact</vt:lpstr>
      <vt:lpstr>Calibri</vt:lpstr>
      <vt:lpstr>Arial</vt:lpstr>
      <vt:lpstr>Corbel</vt:lpstr>
      <vt:lpstr>Gill Sans MT</vt:lpstr>
      <vt:lpstr>Nobile</vt:lpstr>
      <vt:lpstr>Heebo</vt:lpstr>
      <vt:lpstr>Crimson Pro</vt:lpstr>
      <vt:lpstr>Эмблема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Валерия Каплич</cp:lastModifiedBy>
  <cp:revision>6</cp:revision>
  <dcterms:created xsi:type="dcterms:W3CDTF">2024-09-12T19:20:42Z</dcterms:created>
  <dcterms:modified xsi:type="dcterms:W3CDTF">2024-09-12T20:17:11Z</dcterms:modified>
</cp:coreProperties>
</file>